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88" r:id="rId4"/>
    <p:sldId id="264" r:id="rId5"/>
    <p:sldId id="259" r:id="rId6"/>
    <p:sldId id="277" r:id="rId7"/>
    <p:sldId id="265" r:id="rId8"/>
    <p:sldId id="279" r:id="rId9"/>
    <p:sldId id="257" r:id="rId10"/>
    <p:sldId id="260" r:id="rId11"/>
    <p:sldId id="269" r:id="rId12"/>
    <p:sldId id="268" r:id="rId13"/>
    <p:sldId id="282" r:id="rId14"/>
    <p:sldId id="266" r:id="rId15"/>
    <p:sldId id="270" r:id="rId16"/>
    <p:sldId id="271" r:id="rId17"/>
    <p:sldId id="267" r:id="rId18"/>
    <p:sldId id="262" r:id="rId19"/>
    <p:sldId id="289" r:id="rId20"/>
    <p:sldId id="283" r:id="rId21"/>
    <p:sldId id="284" r:id="rId22"/>
    <p:sldId id="275" r:id="rId23"/>
    <p:sldId id="280" r:id="rId24"/>
    <p:sldId id="274" r:id="rId25"/>
    <p:sldId id="290" r:id="rId26"/>
    <p:sldId id="281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88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89"/>
            <p14:sldId id="283"/>
            <p14:sldId id="284"/>
            <p14:sldId id="275"/>
            <p14:sldId id="280"/>
            <p14:sldId id="274"/>
            <p14:sldId id="290"/>
            <p14:sldId id="281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0" autoAdjust="0"/>
    <p:restoredTop sz="83504" autoAdjust="0"/>
  </p:normalViewPr>
  <p:slideViewPr>
    <p:cSldViewPr snapToGrid="0">
      <p:cViewPr varScale="1">
        <p:scale>
          <a:sx n="57" d="100"/>
          <a:sy n="57" d="100"/>
        </p:scale>
        <p:origin x="7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1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673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at university tomorrow, wrong TITLE!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44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Expensive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44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class.`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4.png"/><Relationship Id="rId7" Type="http://schemas.openxmlformats.org/officeDocument/2006/relationships/image" Target="../media/image12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  <a:p>
                <a:r>
                  <a:rPr lang="en-GB" dirty="0"/>
                  <a:t>We can find half angle from the rearranged Compton scattering equation where E is the total energy of the gamma ray before scatter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/>
                  <a:t>E is the absorbed energy.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8D046E57-1408-344E-BE54-A7AD6014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44" y="4874972"/>
            <a:ext cx="4550912" cy="11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9612F-3BA9-8549-A95E-30C1BFA1C87F}"/>
              </a:ext>
            </a:extLst>
          </p:cNvPr>
          <p:cNvSpPr txBox="1"/>
          <p:nvPr/>
        </p:nvSpPr>
        <p:spPr>
          <a:xfrm>
            <a:off x="5998464" y="5102319"/>
            <a:ext cx="5807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Eq.1 Rearranged Compton scattering equation for scattering</a:t>
            </a:r>
          </a:p>
          <a:p>
            <a:r>
              <a:rPr lang="en-US" dirty="0"/>
              <a:t>angle in terms of total energy and absorbed energy</a:t>
            </a:r>
          </a:p>
        </p:txBody>
      </p:sp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4 Back projection of a </a:t>
            </a:r>
          </a:p>
          <a:p>
            <a:r>
              <a:rPr lang="en-US" i="1" dirty="0"/>
              <a:t>Compton scattering event,</a:t>
            </a:r>
          </a:p>
          <a:p>
            <a:r>
              <a:rPr lang="en-US" i="1" dirty="0"/>
              <a:t>Leading to a cone projection</a:t>
            </a:r>
          </a:p>
          <a:p>
            <a:r>
              <a:rPr lang="en-US" i="1" dirty="0"/>
              <a:t>with the cone having scattering</a:t>
            </a:r>
          </a:p>
          <a:p>
            <a:r>
              <a:rPr lang="en-US" i="1" dirty="0"/>
              <a:t> angle equal to the Compton</a:t>
            </a:r>
          </a:p>
          <a:p>
            <a:r>
              <a:rPr lang="en-US" i="1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/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C31B5-9F48-4FE6-919D-C020E08F6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3" y="3858569"/>
                <a:ext cx="211015" cy="369332"/>
              </a:xfrm>
              <a:prstGeom prst="rect">
                <a:avLst/>
              </a:prstGeom>
              <a:blipFill>
                <a:blip r:embed="rId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cxnSpLocks/>
          </p:cNvCxnSpPr>
          <p:nvPr/>
        </p:nvCxnSpPr>
        <p:spPr>
          <a:xfrm flipH="1">
            <a:off x="4484914" y="3639033"/>
            <a:ext cx="13824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</p:cNvCxnSpPr>
          <p:nvPr/>
        </p:nvCxnSpPr>
        <p:spPr>
          <a:xfrm flipH="1">
            <a:off x="4484914" y="3688019"/>
            <a:ext cx="1382486" cy="79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67435"/>
            <a:ext cx="1849980" cy="10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C2E0-2F11-4283-B696-614E02407FAC}"/>
              </a:ext>
            </a:extLst>
          </p:cNvPr>
          <p:cNvCxnSpPr>
            <a:cxnSpLocks/>
          </p:cNvCxnSpPr>
          <p:nvPr/>
        </p:nvCxnSpPr>
        <p:spPr>
          <a:xfrm flipV="1">
            <a:off x="4484914" y="3057431"/>
            <a:ext cx="2780044" cy="1102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26CE7C-2F56-412D-8749-FBFAB52E1F1B}"/>
              </a:ext>
            </a:extLst>
          </p:cNvPr>
          <p:cNvSpPr txBox="1"/>
          <p:nvPr/>
        </p:nvSpPr>
        <p:spPr>
          <a:xfrm>
            <a:off x="2362740" y="371582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axis</a:t>
            </a:r>
            <a:endParaRPr lang="en-GB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A9EC8C-E014-495F-936E-514D9723B769}"/>
              </a:ext>
            </a:extLst>
          </p:cNvPr>
          <p:cNvCxnSpPr>
            <a:cxnSpLocks/>
          </p:cNvCxnSpPr>
          <p:nvPr/>
        </p:nvCxnSpPr>
        <p:spPr>
          <a:xfrm>
            <a:off x="3440605" y="3870276"/>
            <a:ext cx="129714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i="1" dirty="0"/>
              <a:t>Fig. 6 Conic sections of the </a:t>
            </a:r>
          </a:p>
          <a:p>
            <a:r>
              <a:rPr lang="en-US" i="1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269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7 Annotated ellipse explaining basic parameters of an ellipse.</a:t>
            </a:r>
          </a:p>
          <a:p>
            <a:r>
              <a:rPr lang="en-US" i="1" dirty="0"/>
              <a:t>Ellipses are stored in as an object.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Fig. 8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Ellipses “stack” over one another.</a:t>
            </a:r>
          </a:p>
          <a:p>
            <a:r>
              <a:rPr lang="en-GB" dirty="0"/>
              <a:t>Point with most overlapping ellipses should be the source.</a:t>
            </a:r>
          </a:p>
          <a:p>
            <a:r>
              <a:rPr lang="en-US" dirty="0"/>
              <a:t>M</a:t>
            </a:r>
            <a:r>
              <a:rPr lang="en-GB" dirty="0" err="1"/>
              <a:t>atrix</a:t>
            </a:r>
            <a:r>
              <a:rPr lang="en-GB" dirty="0"/>
              <a:t> is outputted to </a:t>
            </a:r>
            <a:r>
              <a:rPr lang="en-GB" dirty="0" err="1"/>
              <a:t>MatLab</a:t>
            </a:r>
            <a:r>
              <a:rPr lang="en-GB" dirty="0"/>
              <a:t>.</a:t>
            </a:r>
          </a:p>
          <a:p>
            <a:r>
              <a:rPr lang="en-US" dirty="0" err="1"/>
              <a:t>Matlab</a:t>
            </a:r>
            <a:r>
              <a:rPr lang="en-US" dirty="0"/>
              <a:t> plots matrix.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0831-2B31-0D4C-B3B7-98EC16A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26358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731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406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 Simulation results from 1 inch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</a:t>
            </a:r>
          </a:p>
          <a:p>
            <a:r>
              <a:rPr lang="en-US" dirty="0"/>
              <a:t>indicates location of source. Source should be at x = 500, y = 530. Peak found at (x = 494, y = 517). </a:t>
            </a:r>
          </a:p>
          <a:p>
            <a:r>
              <a:rPr lang="en-US" dirty="0"/>
              <a:t>18mm/18 pixels off target.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0BBEC-40F5-BA4C-A34B-C70F820B7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r="6426"/>
          <a:stretch/>
        </p:blipFill>
        <p:spPr>
          <a:xfrm>
            <a:off x="228599" y="666415"/>
            <a:ext cx="11807135" cy="49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520D04-1C55-1944-96E8-4ACEA9985201}"/>
              </a:ext>
            </a:extLst>
          </p:cNvPr>
          <p:cNvSpPr txBox="1"/>
          <p:nvPr/>
        </p:nvSpPr>
        <p:spPr>
          <a:xfrm>
            <a:off x="555823" y="5394960"/>
            <a:ext cx="11551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 Experimental results from </a:t>
            </a:r>
            <a:r>
              <a:rPr lang="en-US" dirty="0" err="1"/>
              <a:t>NaI</a:t>
            </a:r>
            <a:r>
              <a:rPr lang="en-US" dirty="0"/>
              <a:t> 2 inch scatter. Midpoint is defined as 500,500 (pixels). 1 pixel = 1mm. </a:t>
            </a:r>
          </a:p>
          <a:p>
            <a:r>
              <a:rPr lang="en-US" dirty="0"/>
              <a:t>Brightest spot (labelled) indicates location of source. Source should be at x = 500, y = 500. Peak found at (x = 505, y = 501).</a:t>
            </a:r>
          </a:p>
          <a:p>
            <a:r>
              <a:rPr lang="en-US" dirty="0"/>
              <a:t>5.1mm/5 pixels off target.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1240B5-51F0-8F4C-B554-EB31A8401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000"/>
          <a:stretch/>
        </p:blipFill>
        <p:spPr>
          <a:xfrm>
            <a:off x="381391" y="539710"/>
            <a:ext cx="11429217" cy="4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A2AF-9E63-48F2-A362-5850C75FC10F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11 – Diagram showing the orientation of the axes</a:t>
            </a:r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Filtering and sum check helps to remove random events and coincidences.</a:t>
            </a:r>
          </a:p>
          <a:p>
            <a:r>
              <a:rPr lang="en-GB" dirty="0"/>
              <a:t>Random events – Timestamp shift helps to ensure timestamps are coincident. </a:t>
            </a:r>
          </a:p>
          <a:p>
            <a:r>
              <a:rPr lang="en-GB" dirty="0"/>
              <a:t>Finite detector size.</a:t>
            </a:r>
          </a:p>
          <a:p>
            <a:r>
              <a:rPr lang="en-GB" dirty="0"/>
              <a:t>Uncertainties on geometric measurements.</a:t>
            </a:r>
          </a:p>
          <a:p>
            <a:r>
              <a:rPr lang="en-GB" dirty="0"/>
              <a:t>Geometry effects image quality.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6567-649B-1E4F-BE08-8B3A34D4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231C-F42D-0E4F-AE82-CDB065B0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successfully produced software to reconstruct images from simulated and experimental data.</a:t>
            </a:r>
          </a:p>
          <a:p>
            <a:r>
              <a:rPr lang="en-US" dirty="0"/>
              <a:t>More work needs to be done to improve the uncertainties. </a:t>
            </a:r>
          </a:p>
        </p:txBody>
      </p:sp>
    </p:spTree>
    <p:extLst>
      <p:ext uri="{BB962C8B-B14F-4D97-AF65-F5344CB8AC3E}">
        <p14:creationId xmlns:p14="http://schemas.microsoft.com/office/powerpoint/2010/main" val="34196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40567-A2FA-3546-8150-BBFB63D25BDD}"/>
              </a:ext>
            </a:extLst>
          </p:cNvPr>
          <p:cNvSpPr/>
          <p:nvPr/>
        </p:nvSpPr>
        <p:spPr>
          <a:xfrm>
            <a:off x="2718816" y="3150543"/>
            <a:ext cx="268224" cy="26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2239-0BE5-BA49-A46F-DBE83B62A6ED}"/>
              </a:ext>
            </a:extLst>
          </p:cNvPr>
          <p:cNvSpPr txBox="1"/>
          <p:nvPr/>
        </p:nvSpPr>
        <p:spPr>
          <a:xfrm>
            <a:off x="1961800" y="291532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/>
          <p:nvPr/>
        </p:nvCxnSpPr>
        <p:spPr>
          <a:xfrm>
            <a:off x="2670048" y="3293626"/>
            <a:ext cx="0" cy="4980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46C511-CBC5-D245-B6EE-938B942D81A7}"/>
              </a:ext>
            </a:extLst>
          </p:cNvPr>
          <p:cNvSpPr txBox="1"/>
          <p:nvPr/>
        </p:nvSpPr>
        <p:spPr>
          <a:xfrm>
            <a:off x="2077927" y="342587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Rmin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C0B5059-3A9F-0D49-AECF-A45D13002195}"/>
              </a:ext>
            </a:extLst>
          </p:cNvPr>
          <p:cNvSpPr txBox="1"/>
          <p:nvPr/>
        </p:nvSpPr>
        <p:spPr>
          <a:xfrm>
            <a:off x="4023360" y="5251724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2345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93737-5919-0E49-99AC-F90EA4C034C9}"/>
              </a:ext>
            </a:extLst>
          </p:cNvPr>
          <p:cNvCxnSpPr/>
          <p:nvPr/>
        </p:nvCxnSpPr>
        <p:spPr>
          <a:xfrm>
            <a:off x="2852928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9B237D-DB73-FB4B-8FF5-81B202BF171E}"/>
              </a:ext>
            </a:extLst>
          </p:cNvPr>
          <p:cNvCxnSpPr/>
          <p:nvPr/>
        </p:nvCxnSpPr>
        <p:spPr>
          <a:xfrm>
            <a:off x="5157216" y="1316736"/>
            <a:ext cx="0" cy="358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EB9E6-22A0-8941-90B4-498C3E8815AB}"/>
              </a:ext>
            </a:extLst>
          </p:cNvPr>
          <p:cNvCxnSpPr/>
          <p:nvPr/>
        </p:nvCxnSpPr>
        <p:spPr>
          <a:xfrm>
            <a:off x="2852928" y="2938272"/>
            <a:ext cx="23042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2851C1-55AD-B541-95C3-405FAA92AB9D}"/>
              </a:ext>
            </a:extLst>
          </p:cNvPr>
          <p:cNvSpPr/>
          <p:nvPr/>
        </p:nvSpPr>
        <p:spPr>
          <a:xfrm>
            <a:off x="4928616" y="2746358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096CB2-532C-734A-98D0-0B036C5D6AE8}"/>
              </a:ext>
            </a:extLst>
          </p:cNvPr>
          <p:cNvCxnSpPr>
            <a:cxnSpLocks/>
          </p:cNvCxnSpPr>
          <p:nvPr/>
        </p:nvCxnSpPr>
        <p:spPr>
          <a:xfrm flipV="1">
            <a:off x="2852928" y="2951554"/>
            <a:ext cx="2304287" cy="33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9F4BF-35B9-1B41-98D7-3B83852BB5F0}"/>
              </a:ext>
            </a:extLst>
          </p:cNvPr>
          <p:cNvCxnSpPr>
            <a:cxnSpLocks/>
          </p:cNvCxnSpPr>
          <p:nvPr/>
        </p:nvCxnSpPr>
        <p:spPr>
          <a:xfrm flipH="1">
            <a:off x="2852928" y="2139696"/>
            <a:ext cx="4498848" cy="165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45E9FB3-2116-594E-8246-8E8FA49D2749}"/>
              </a:ext>
            </a:extLst>
          </p:cNvPr>
          <p:cNvSpPr/>
          <p:nvPr/>
        </p:nvSpPr>
        <p:spPr>
          <a:xfrm>
            <a:off x="7123176" y="1927425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EA4662-40A7-E446-BFD3-73C31112FDDF}"/>
              </a:ext>
            </a:extLst>
          </p:cNvPr>
          <p:cNvCxnSpPr/>
          <p:nvPr/>
        </p:nvCxnSpPr>
        <p:spPr>
          <a:xfrm flipH="1">
            <a:off x="2852928" y="2965704"/>
            <a:ext cx="2304287" cy="165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1E4F64-FE6E-A242-8E8E-31C767C41D52}"/>
              </a:ext>
            </a:extLst>
          </p:cNvPr>
          <p:cNvSpPr txBox="1"/>
          <p:nvPr/>
        </p:nvSpPr>
        <p:spPr>
          <a:xfrm>
            <a:off x="1243270" y="3725549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D66EEB-0771-0F46-A2C5-D186D515615C}"/>
              </a:ext>
            </a:extLst>
          </p:cNvPr>
          <p:cNvCxnSpPr>
            <a:cxnSpLocks/>
          </p:cNvCxnSpPr>
          <p:nvPr/>
        </p:nvCxnSpPr>
        <p:spPr>
          <a:xfrm>
            <a:off x="2663952" y="2951554"/>
            <a:ext cx="6096" cy="84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8C9631-5624-F244-935F-943C95250FF4}"/>
              </a:ext>
            </a:extLst>
          </p:cNvPr>
          <p:cNvCxnSpPr>
            <a:cxnSpLocks/>
          </p:cNvCxnSpPr>
          <p:nvPr/>
        </p:nvCxnSpPr>
        <p:spPr>
          <a:xfrm>
            <a:off x="2663952" y="3791712"/>
            <a:ext cx="0" cy="829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FE90-670C-6A42-9414-8C077741A405}"/>
              </a:ext>
            </a:extLst>
          </p:cNvPr>
          <p:cNvCxnSpPr>
            <a:stCxn id="30" idx="3"/>
          </p:cNvCxnSpPr>
          <p:nvPr/>
        </p:nvCxnSpPr>
        <p:spPr>
          <a:xfrm flipV="1">
            <a:off x="1961800" y="3791712"/>
            <a:ext cx="897224" cy="1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32569AC-6354-BD4C-9AB5-AFA0474BF447}"/>
              </a:ext>
            </a:extLst>
          </p:cNvPr>
          <p:cNvSpPr txBox="1"/>
          <p:nvPr/>
        </p:nvSpPr>
        <p:spPr>
          <a:xfrm>
            <a:off x="2035238" y="4086823"/>
            <a:ext cx="58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Rmax</a:t>
            </a:r>
            <a:endParaRPr lang="en-US" sz="140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397FC0C-BF07-7343-8A80-0B9782C715A2}"/>
              </a:ext>
            </a:extLst>
          </p:cNvPr>
          <p:cNvSpPr/>
          <p:nvPr/>
        </p:nvSpPr>
        <p:spPr>
          <a:xfrm>
            <a:off x="3911586" y="3121152"/>
            <a:ext cx="111774" cy="243840"/>
          </a:xfrm>
          <a:custGeom>
            <a:avLst/>
            <a:gdLst>
              <a:gd name="connsiteX0" fmla="*/ 50814 w 111774"/>
              <a:gd name="connsiteY0" fmla="*/ 0 h 243840"/>
              <a:gd name="connsiteX1" fmla="*/ 2046 w 111774"/>
              <a:gd name="connsiteY1" fmla="*/ 158496 h 243840"/>
              <a:gd name="connsiteX2" fmla="*/ 111774 w 111774"/>
              <a:gd name="connsiteY2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74" h="243840">
                <a:moveTo>
                  <a:pt x="50814" y="0"/>
                </a:moveTo>
                <a:cubicBezTo>
                  <a:pt x="21350" y="58928"/>
                  <a:pt x="-8114" y="117856"/>
                  <a:pt x="2046" y="158496"/>
                </a:cubicBezTo>
                <a:cubicBezTo>
                  <a:pt x="12206" y="199136"/>
                  <a:pt x="61990" y="221488"/>
                  <a:pt x="111774" y="2438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61110AF-43F4-9440-99E8-4FA1FF9DB71C}"/>
              </a:ext>
            </a:extLst>
          </p:cNvPr>
          <p:cNvSpPr/>
          <p:nvPr/>
        </p:nvSpPr>
        <p:spPr>
          <a:xfrm>
            <a:off x="4002140" y="3364992"/>
            <a:ext cx="167524" cy="316992"/>
          </a:xfrm>
          <a:custGeom>
            <a:avLst/>
            <a:gdLst>
              <a:gd name="connsiteX0" fmla="*/ 33412 w 167524"/>
              <a:gd name="connsiteY0" fmla="*/ 0 h 316992"/>
              <a:gd name="connsiteX1" fmla="*/ 9028 w 167524"/>
              <a:gd name="connsiteY1" fmla="*/ 195072 h 316992"/>
              <a:gd name="connsiteX2" fmla="*/ 167524 w 167524"/>
              <a:gd name="connsiteY2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524" h="316992">
                <a:moveTo>
                  <a:pt x="33412" y="0"/>
                </a:moveTo>
                <a:cubicBezTo>
                  <a:pt x="10044" y="71120"/>
                  <a:pt x="-13324" y="142240"/>
                  <a:pt x="9028" y="195072"/>
                </a:cubicBezTo>
                <a:cubicBezTo>
                  <a:pt x="31380" y="247904"/>
                  <a:pt x="99452" y="282448"/>
                  <a:pt x="167524" y="316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/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95055A-7FD4-1242-BFB2-73FEAD90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1" y="3126282"/>
                <a:ext cx="202191" cy="369332"/>
              </a:xfrm>
              <a:prstGeom prst="rect">
                <a:avLst/>
              </a:prstGeom>
              <a:blipFill>
                <a:blip r:embed="rId2"/>
                <a:stretch>
                  <a:fillRect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/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75F2A7-538A-804B-B6DD-9B88B36B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12" y="3462548"/>
                <a:ext cx="202191" cy="369332"/>
              </a:xfrm>
              <a:prstGeom prst="rect">
                <a:avLst/>
              </a:prstGeom>
              <a:blipFill>
                <a:blip r:embed="rId3"/>
                <a:stretch>
                  <a:fillRect r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01A824D-38A9-3F45-8838-CC8F09783899}"/>
              </a:ext>
            </a:extLst>
          </p:cNvPr>
          <p:cNvSpPr txBox="1"/>
          <p:nvPr/>
        </p:nvSpPr>
        <p:spPr>
          <a:xfrm>
            <a:off x="5339908" y="318032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CB165A-973A-204E-9BCB-282A72CE382E}"/>
              </a:ext>
            </a:extLst>
          </p:cNvPr>
          <p:cNvSpPr txBox="1"/>
          <p:nvPr/>
        </p:nvSpPr>
        <p:spPr>
          <a:xfrm>
            <a:off x="7340285" y="2551850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25F16B28-FCDB-7B41-8CF2-CADEDFB01CF6}"/>
              </a:ext>
            </a:extLst>
          </p:cNvPr>
          <p:cNvSpPr/>
          <p:nvPr/>
        </p:nvSpPr>
        <p:spPr>
          <a:xfrm>
            <a:off x="3535452" y="2938272"/>
            <a:ext cx="122148" cy="231648"/>
          </a:xfrm>
          <a:custGeom>
            <a:avLst/>
            <a:gdLst>
              <a:gd name="connsiteX0" fmla="*/ 97764 w 122148"/>
              <a:gd name="connsiteY0" fmla="*/ 0 h 231648"/>
              <a:gd name="connsiteX1" fmla="*/ 228 w 122148"/>
              <a:gd name="connsiteY1" fmla="*/ 134112 h 231648"/>
              <a:gd name="connsiteX2" fmla="*/ 122148 w 122148"/>
              <a:gd name="connsiteY2" fmla="*/ 231648 h 2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148" h="231648">
                <a:moveTo>
                  <a:pt x="97764" y="0"/>
                </a:moveTo>
                <a:cubicBezTo>
                  <a:pt x="46964" y="47752"/>
                  <a:pt x="-3836" y="95504"/>
                  <a:pt x="228" y="134112"/>
                </a:cubicBezTo>
                <a:cubicBezTo>
                  <a:pt x="4292" y="172720"/>
                  <a:pt x="63220" y="202184"/>
                  <a:pt x="122148" y="231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/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F82B54-AD41-944E-AE3B-712A89E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85" y="2882304"/>
                <a:ext cx="37503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/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Rmin+dz</a:t>
                </a:r>
                <a:r>
                  <a:rPr lang="en-US" sz="1400" dirty="0"/>
                  <a:t>*tan(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/>
                  <a:t>) = dx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3790AB-2119-C341-A63B-FCC5EBD7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8" y="3182255"/>
                <a:ext cx="1811554" cy="523220"/>
              </a:xfrm>
              <a:prstGeom prst="rect">
                <a:avLst/>
              </a:prstGeom>
              <a:blipFill>
                <a:blip r:embed="rId5"/>
                <a:stretch>
                  <a:fillRect l="-139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A4BBB-8E3C-574A-85FD-88D965D9DF73}"/>
              </a:ext>
            </a:extLst>
          </p:cNvPr>
          <p:cNvCxnSpPr/>
          <p:nvPr/>
        </p:nvCxnSpPr>
        <p:spPr>
          <a:xfrm>
            <a:off x="2871216" y="4920889"/>
            <a:ext cx="22496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30803D-4D8E-B246-907D-436EC59D5856}"/>
              </a:ext>
            </a:extLst>
          </p:cNvPr>
          <p:cNvSpPr txBox="1"/>
          <p:nvPr/>
        </p:nvSpPr>
        <p:spPr>
          <a:xfrm>
            <a:off x="3739500" y="503634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E2FAF-9CDF-C64D-B3A2-1BE60BD27CEC}"/>
              </a:ext>
            </a:extLst>
          </p:cNvPr>
          <p:cNvSpPr txBox="1"/>
          <p:nvPr/>
        </p:nvSpPr>
        <p:spPr>
          <a:xfrm>
            <a:off x="7772400" y="3523488"/>
            <a:ext cx="40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focus has coordinates (dx,0,dz)</a:t>
            </a:r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5093AEBA-5A2F-CC4A-B0F6-11007C9A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3992802"/>
            <a:ext cx="2788920" cy="4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27F5B274-C2D8-684B-8772-436A350F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56" y="4495126"/>
            <a:ext cx="2788920" cy="3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quation.pdf">
            <a:extLst>
              <a:ext uri="{FF2B5EF4-FFF2-40B4-BE49-F238E27FC236}">
                <a16:creationId xmlns:a16="http://schemas.microsoft.com/office/drawing/2014/main" id="{0E4F48A9-3135-D940-A9A8-B7E2BD21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482" y="5030281"/>
            <a:ext cx="3578772" cy="37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1494F0-32D5-7242-806D-CFB318BFA2E6}"/>
              </a:ext>
            </a:extLst>
          </p:cNvPr>
          <p:cNvSpPr txBox="1"/>
          <p:nvPr/>
        </p:nvSpPr>
        <p:spPr>
          <a:xfrm>
            <a:off x="2856397" y="5831615"/>
            <a:ext cx="547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12. Bird’s eye view with angles labelled for derivation</a:t>
            </a:r>
          </a:p>
        </p:txBody>
      </p:sp>
    </p:spTree>
    <p:extLst>
      <p:ext uri="{BB962C8B-B14F-4D97-AF65-F5344CB8AC3E}">
        <p14:creationId xmlns:p14="http://schemas.microsoft.com/office/powerpoint/2010/main" val="13114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AFD034D6-C79F-D64C-B493-9871723D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39" y="2599690"/>
            <a:ext cx="3537407" cy="11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quation.pdf">
            <a:extLst>
              <a:ext uri="{FF2B5EF4-FFF2-40B4-BE49-F238E27FC236}">
                <a16:creationId xmlns:a16="http://schemas.microsoft.com/office/drawing/2014/main" id="{5D73C452-B12F-FE4E-8595-96F0C1016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59" y="2672276"/>
            <a:ext cx="3279141" cy="8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8D989-0554-F74C-846B-789453DD7F4C}"/>
              </a:ext>
            </a:extLst>
          </p:cNvPr>
          <p:cNvSpPr txBox="1"/>
          <p:nvPr/>
        </p:nvSpPr>
        <p:spPr>
          <a:xfrm>
            <a:off x="1526539" y="4419600"/>
            <a:ext cx="881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a is the semi-major axis and b is the semi-minor axis</a:t>
            </a:r>
          </a:p>
        </p:txBody>
      </p:sp>
    </p:spTree>
    <p:extLst>
      <p:ext uri="{BB962C8B-B14F-4D97-AF65-F5344CB8AC3E}">
        <p14:creationId xmlns:p14="http://schemas.microsoft.com/office/powerpoint/2010/main" val="54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4C25-C074-1944-A7CB-118ED94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AEB3A-B028-334A-B5D3-6E7279083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Coincidence Checker: Calibration, Filtration and Finding coincidences</a:t>
            </a:r>
          </a:p>
          <a:p>
            <a:r>
              <a:rPr lang="en-US" dirty="0"/>
              <a:t>Image Reconstruction: Reading data files</a:t>
            </a:r>
          </a:p>
          <a:p>
            <a:r>
              <a:rPr lang="en-US" dirty="0"/>
              <a:t>Cone Generation: Theory and implication</a:t>
            </a:r>
          </a:p>
          <a:p>
            <a:r>
              <a:rPr lang="en-US" dirty="0"/>
              <a:t>Ellipse Generation: Conic sections and ellipse basics</a:t>
            </a:r>
          </a:p>
          <a:p>
            <a:r>
              <a:rPr lang="en-US" dirty="0"/>
              <a:t>Matrix Generation and plotting</a:t>
            </a:r>
          </a:p>
          <a:p>
            <a:r>
              <a:rPr lang="en-US" dirty="0"/>
              <a:t>Final results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256-97C3-4348-A3BB-B1F6E77B67C8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 – Diagram showing the three main programs used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517061" cy="319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CCC7F-F86B-42A2-934B-B6C2B7650C81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2 – Diagram showing how the event lists are checked against </a:t>
            </a:r>
            <a:r>
              <a:rPr lang="en-GB" i="1" dirty="0" err="1"/>
              <a:t>eachother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8629-EC11-4BC1-971B-C1195986A8B3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3 – Diagram showing how pairs of event lists are checked for coincidences.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1286</Words>
  <Application>Microsoft Office PowerPoint</Application>
  <PresentationFormat>Widescreen</PresentationFormat>
  <Paragraphs>211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Contents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</vt:lpstr>
      <vt:lpstr>PowerPoint Presentation</vt:lpstr>
      <vt:lpstr>PowerPoint Presentation</vt:lpstr>
      <vt:lpstr>Limitations </vt:lpstr>
      <vt:lpstr>Limitations </vt:lpstr>
      <vt:lpstr>Uncertainties</vt:lpstr>
      <vt:lpstr>Conclusion</vt:lpstr>
      <vt:lpstr>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172</cp:revision>
  <dcterms:created xsi:type="dcterms:W3CDTF">2018-02-28T16:18:17Z</dcterms:created>
  <dcterms:modified xsi:type="dcterms:W3CDTF">2018-03-13T11:07:14Z</dcterms:modified>
</cp:coreProperties>
</file>